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6" r:id="rId2"/>
    <p:sldId id="265" r:id="rId3"/>
    <p:sldId id="259" r:id="rId4"/>
    <p:sldId id="260" r:id="rId5"/>
    <p:sldId id="261" r:id="rId6"/>
    <p:sldId id="262" r:id="rId7"/>
    <p:sldId id="257" r:id="rId8"/>
    <p:sldId id="258"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Objects="1">
      <p:cViewPr varScale="1">
        <p:scale>
          <a:sx n="64" d="100"/>
          <a:sy n="64" d="100"/>
        </p:scale>
        <p:origin x="-124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C2D07F9-4CBF-48F0-AEDA-C8F47CC24284}" type="datetimeFigureOut">
              <a:rPr lang="ar-IQ" smtClean="0"/>
              <a:t>29/11/1444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B760690-8622-4CA2-ABF1-9E90299A814E}" type="slidenum">
              <a:rPr lang="ar-IQ" smtClean="0"/>
              <a:t>‹#›</a:t>
            </a:fld>
            <a:endParaRPr lang="ar-IQ"/>
          </a:p>
        </p:txBody>
      </p:sp>
    </p:spTree>
    <p:extLst>
      <p:ext uri="{BB962C8B-B14F-4D97-AF65-F5344CB8AC3E}">
        <p14:creationId xmlns:p14="http://schemas.microsoft.com/office/powerpoint/2010/main" val="38413121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CB760690-8622-4CA2-ABF1-9E90299A814E}" type="slidenum">
              <a:rPr lang="ar-IQ" smtClean="0"/>
              <a:t>1</a:t>
            </a:fld>
            <a:endParaRPr lang="ar-IQ"/>
          </a:p>
        </p:txBody>
      </p:sp>
    </p:spTree>
    <p:extLst>
      <p:ext uri="{BB962C8B-B14F-4D97-AF65-F5344CB8AC3E}">
        <p14:creationId xmlns:p14="http://schemas.microsoft.com/office/powerpoint/2010/main" val="612269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88CCC68-FCBA-408E-828D-070AEC14F10E}" type="datetimeFigureOut">
              <a:rPr lang="ar-IQ" smtClean="0"/>
              <a:t>29/11/1444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3EF8F8-00E3-4829-B6EE-C0F0F9015B77}" type="slidenum">
              <a:rPr lang="ar-IQ" smtClean="0"/>
              <a:t>‹#›</a:t>
            </a:fld>
            <a:endParaRPr lang="ar-IQ"/>
          </a:p>
        </p:txBody>
      </p:sp>
    </p:spTree>
    <p:extLst>
      <p:ext uri="{BB962C8B-B14F-4D97-AF65-F5344CB8AC3E}">
        <p14:creationId xmlns:p14="http://schemas.microsoft.com/office/powerpoint/2010/main" val="84119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8CCC68-FCBA-408E-828D-070AEC14F10E}" type="datetimeFigureOut">
              <a:rPr lang="ar-IQ" smtClean="0"/>
              <a:t>29/11/1444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3EF8F8-00E3-4829-B6EE-C0F0F9015B77}" type="slidenum">
              <a:rPr lang="ar-IQ" smtClean="0"/>
              <a:t>‹#›</a:t>
            </a:fld>
            <a:endParaRPr lang="ar-IQ"/>
          </a:p>
        </p:txBody>
      </p:sp>
    </p:spTree>
    <p:extLst>
      <p:ext uri="{BB962C8B-B14F-4D97-AF65-F5344CB8AC3E}">
        <p14:creationId xmlns:p14="http://schemas.microsoft.com/office/powerpoint/2010/main" val="133638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8CCC68-FCBA-408E-828D-070AEC14F10E}" type="datetimeFigureOut">
              <a:rPr lang="ar-IQ" smtClean="0"/>
              <a:t>29/11/1444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3EF8F8-00E3-4829-B6EE-C0F0F9015B77}" type="slidenum">
              <a:rPr lang="ar-IQ" smtClean="0"/>
              <a:t>‹#›</a:t>
            </a:fld>
            <a:endParaRPr lang="ar-IQ"/>
          </a:p>
        </p:txBody>
      </p:sp>
    </p:spTree>
    <p:extLst>
      <p:ext uri="{BB962C8B-B14F-4D97-AF65-F5344CB8AC3E}">
        <p14:creationId xmlns:p14="http://schemas.microsoft.com/office/powerpoint/2010/main" val="955742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8CCC68-FCBA-408E-828D-070AEC14F10E}" type="datetimeFigureOut">
              <a:rPr lang="ar-IQ" smtClean="0"/>
              <a:t>29/11/1444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3EF8F8-00E3-4829-B6EE-C0F0F9015B77}" type="slidenum">
              <a:rPr lang="ar-IQ" smtClean="0"/>
              <a:t>‹#›</a:t>
            </a:fld>
            <a:endParaRPr lang="ar-IQ"/>
          </a:p>
        </p:txBody>
      </p:sp>
    </p:spTree>
    <p:extLst>
      <p:ext uri="{BB962C8B-B14F-4D97-AF65-F5344CB8AC3E}">
        <p14:creationId xmlns:p14="http://schemas.microsoft.com/office/powerpoint/2010/main" val="1211693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88CCC68-FCBA-408E-828D-070AEC14F10E}" type="datetimeFigureOut">
              <a:rPr lang="ar-IQ" smtClean="0"/>
              <a:t>29/11/1444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3EF8F8-00E3-4829-B6EE-C0F0F9015B77}" type="slidenum">
              <a:rPr lang="ar-IQ" smtClean="0"/>
              <a:t>‹#›</a:t>
            </a:fld>
            <a:endParaRPr lang="ar-IQ"/>
          </a:p>
        </p:txBody>
      </p:sp>
    </p:spTree>
    <p:extLst>
      <p:ext uri="{BB962C8B-B14F-4D97-AF65-F5344CB8AC3E}">
        <p14:creationId xmlns:p14="http://schemas.microsoft.com/office/powerpoint/2010/main" val="2803975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88CCC68-FCBA-408E-828D-070AEC14F10E}" type="datetimeFigureOut">
              <a:rPr lang="ar-IQ" smtClean="0"/>
              <a:t>29/11/1444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E3EF8F8-00E3-4829-B6EE-C0F0F9015B77}" type="slidenum">
              <a:rPr lang="ar-IQ" smtClean="0"/>
              <a:t>‹#›</a:t>
            </a:fld>
            <a:endParaRPr lang="ar-IQ"/>
          </a:p>
        </p:txBody>
      </p:sp>
    </p:spTree>
    <p:extLst>
      <p:ext uri="{BB962C8B-B14F-4D97-AF65-F5344CB8AC3E}">
        <p14:creationId xmlns:p14="http://schemas.microsoft.com/office/powerpoint/2010/main" val="1764551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88CCC68-FCBA-408E-828D-070AEC14F10E}" type="datetimeFigureOut">
              <a:rPr lang="ar-IQ" smtClean="0"/>
              <a:t>29/11/1444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E3EF8F8-00E3-4829-B6EE-C0F0F9015B77}" type="slidenum">
              <a:rPr lang="ar-IQ" smtClean="0"/>
              <a:t>‹#›</a:t>
            </a:fld>
            <a:endParaRPr lang="ar-IQ"/>
          </a:p>
        </p:txBody>
      </p:sp>
    </p:spTree>
    <p:extLst>
      <p:ext uri="{BB962C8B-B14F-4D97-AF65-F5344CB8AC3E}">
        <p14:creationId xmlns:p14="http://schemas.microsoft.com/office/powerpoint/2010/main" val="3193420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88CCC68-FCBA-408E-828D-070AEC14F10E}" type="datetimeFigureOut">
              <a:rPr lang="ar-IQ" smtClean="0"/>
              <a:t>29/11/1444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E3EF8F8-00E3-4829-B6EE-C0F0F9015B77}" type="slidenum">
              <a:rPr lang="ar-IQ" smtClean="0"/>
              <a:t>‹#›</a:t>
            </a:fld>
            <a:endParaRPr lang="ar-IQ"/>
          </a:p>
        </p:txBody>
      </p:sp>
    </p:spTree>
    <p:extLst>
      <p:ext uri="{BB962C8B-B14F-4D97-AF65-F5344CB8AC3E}">
        <p14:creationId xmlns:p14="http://schemas.microsoft.com/office/powerpoint/2010/main" val="133803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88CCC68-FCBA-408E-828D-070AEC14F10E}" type="datetimeFigureOut">
              <a:rPr lang="ar-IQ" smtClean="0"/>
              <a:t>29/11/1444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E3EF8F8-00E3-4829-B6EE-C0F0F9015B77}" type="slidenum">
              <a:rPr lang="ar-IQ" smtClean="0"/>
              <a:t>‹#›</a:t>
            </a:fld>
            <a:endParaRPr lang="ar-IQ"/>
          </a:p>
        </p:txBody>
      </p:sp>
    </p:spTree>
    <p:extLst>
      <p:ext uri="{BB962C8B-B14F-4D97-AF65-F5344CB8AC3E}">
        <p14:creationId xmlns:p14="http://schemas.microsoft.com/office/powerpoint/2010/main" val="2457541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8CCC68-FCBA-408E-828D-070AEC14F10E}" type="datetimeFigureOut">
              <a:rPr lang="ar-IQ" smtClean="0"/>
              <a:t>29/11/1444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E3EF8F8-00E3-4829-B6EE-C0F0F9015B77}" type="slidenum">
              <a:rPr lang="ar-IQ" smtClean="0"/>
              <a:t>‹#›</a:t>
            </a:fld>
            <a:endParaRPr lang="ar-IQ"/>
          </a:p>
        </p:txBody>
      </p:sp>
    </p:spTree>
    <p:extLst>
      <p:ext uri="{BB962C8B-B14F-4D97-AF65-F5344CB8AC3E}">
        <p14:creationId xmlns:p14="http://schemas.microsoft.com/office/powerpoint/2010/main" val="1768393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8CCC68-FCBA-408E-828D-070AEC14F10E}" type="datetimeFigureOut">
              <a:rPr lang="ar-IQ" smtClean="0"/>
              <a:t>29/11/1444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E3EF8F8-00E3-4829-B6EE-C0F0F9015B77}" type="slidenum">
              <a:rPr lang="ar-IQ" smtClean="0"/>
              <a:t>‹#›</a:t>
            </a:fld>
            <a:endParaRPr lang="ar-IQ"/>
          </a:p>
        </p:txBody>
      </p:sp>
    </p:spTree>
    <p:extLst>
      <p:ext uri="{BB962C8B-B14F-4D97-AF65-F5344CB8AC3E}">
        <p14:creationId xmlns:p14="http://schemas.microsoft.com/office/powerpoint/2010/main" val="3636536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88CCC68-FCBA-408E-828D-070AEC14F10E}" type="datetimeFigureOut">
              <a:rPr lang="ar-IQ" smtClean="0"/>
              <a:t>29/11/1444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E3EF8F8-00E3-4829-B6EE-C0F0F9015B77}" type="slidenum">
              <a:rPr lang="ar-IQ" smtClean="0"/>
              <a:t>‹#›</a:t>
            </a:fld>
            <a:endParaRPr lang="ar-IQ"/>
          </a:p>
        </p:txBody>
      </p:sp>
    </p:spTree>
    <p:extLst>
      <p:ext uri="{BB962C8B-B14F-4D97-AF65-F5344CB8AC3E}">
        <p14:creationId xmlns:p14="http://schemas.microsoft.com/office/powerpoint/2010/main" val="2918679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lmrsal.com/post/89299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lop.parl.ca/sites/PublicWebsite/default/en_CA/ResearchPublications/201926E" TargetMode="External"/><Relationship Id="rId2" Type="http://schemas.openxmlformats.org/officeDocument/2006/relationships/hyperlink" Target="https://www.britannica.com/science/genetic-engineering" TargetMode="External"/><Relationship Id="rId1" Type="http://schemas.openxmlformats.org/officeDocument/2006/relationships/slideLayout" Target="../slideLayouts/slideLayout1.xml"/><Relationship Id="rId4" Type="http://schemas.openxmlformats.org/officeDocument/2006/relationships/hyperlink" Target="https://www.biologydiscussion.com/genetic-engineering/applications-genetic-engineering/top-4-applications-of-genetic-engineering/3735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31640" y="40368"/>
            <a:ext cx="6440760" cy="1470025"/>
          </a:xfrm>
        </p:spPr>
        <p:txBody>
          <a:bodyPr/>
          <a:lstStyle/>
          <a:p>
            <a:r>
              <a:rPr lang="ar-IQ" b="1" dirty="0">
                <a:solidFill>
                  <a:srgbClr val="FF0000"/>
                </a:solidFill>
              </a:rPr>
              <a:t>ما هي الهندسة الوراثية</a:t>
            </a:r>
          </a:p>
        </p:txBody>
      </p:sp>
      <p:sp>
        <p:nvSpPr>
          <p:cNvPr id="3" name="عنوان فرعي 2"/>
          <p:cNvSpPr>
            <a:spLocks noGrp="1"/>
          </p:cNvSpPr>
          <p:nvPr>
            <p:ph type="subTitle" idx="1"/>
          </p:nvPr>
        </p:nvSpPr>
        <p:spPr>
          <a:xfrm>
            <a:off x="0" y="1357437"/>
            <a:ext cx="9065096" cy="3960440"/>
          </a:xfrm>
        </p:spPr>
        <p:txBody>
          <a:bodyPr>
            <a:normAutofit lnSpcReduction="10000"/>
          </a:bodyPr>
          <a:lstStyle/>
          <a:p>
            <a:pPr algn="r"/>
            <a:r>
              <a:rPr lang="ar-IQ" dirty="0">
                <a:solidFill>
                  <a:schemeClr val="tx1"/>
                </a:solidFill>
              </a:rPr>
              <a:t>إن مفهوم </a:t>
            </a:r>
            <a:r>
              <a:rPr lang="ar-IQ" dirty="0">
                <a:solidFill>
                  <a:schemeClr val="tx1"/>
                </a:solidFill>
                <a:hlinkClick r:id="rId3"/>
              </a:rPr>
              <a:t>الهندسة الوراثية</a:t>
            </a:r>
            <a:r>
              <a:rPr lang="ar-IQ" dirty="0">
                <a:solidFill>
                  <a:schemeClr val="tx1"/>
                </a:solidFill>
              </a:rPr>
              <a:t> في البداية يُشير إلى التقنيات المتباينة التي يتم استخدامها من أجل تعديل أو معالجة بعض الكائنات الحية عن طريق عمليات التكاثر </a:t>
            </a:r>
            <a:r>
              <a:rPr lang="ar-IQ" dirty="0" smtClean="0">
                <a:solidFill>
                  <a:schemeClr val="tx1"/>
                </a:solidFill>
              </a:rPr>
              <a:t>والوراثة . في </a:t>
            </a:r>
            <a:r>
              <a:rPr lang="ar-IQ" dirty="0">
                <a:solidFill>
                  <a:schemeClr val="tx1"/>
                </a:solidFill>
              </a:rPr>
              <a:t>أواخر القرن العشرين، قد جاء مصطلح الهندسة الوراثية حتى يُشير بصورة مُحددة أكثر إلى طرق تقنيات الحمض النووي المؤتلف (أو استنساخ الجينات)، إذ يتم فيها خلط جزيئات الحمض النووي من مصدرين أو أكثر، وهذا يكون إما في الخلايا أو داخل المختبر، وبعد هذا يتم دمجها، فيتم إدخالها بالكائنات الحية المضيفة بحيث يكون لديها القدرة على أن تتكاثر فيها.</a:t>
            </a:r>
          </a:p>
        </p:txBody>
      </p:sp>
    </p:spTree>
    <p:extLst>
      <p:ext uri="{BB962C8B-B14F-4D97-AF65-F5344CB8AC3E}">
        <p14:creationId xmlns:p14="http://schemas.microsoft.com/office/powerpoint/2010/main" val="742751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0725" y="809625"/>
            <a:ext cx="5162550" cy="523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2541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188640"/>
            <a:ext cx="7772400" cy="980728"/>
          </a:xfrm>
        </p:spPr>
        <p:txBody>
          <a:bodyPr>
            <a:normAutofit fontScale="90000"/>
          </a:bodyPr>
          <a:lstStyle/>
          <a:p>
            <a:r>
              <a:rPr lang="ar-IQ" b="1" dirty="0"/>
              <a:t>الهندسة الوراثية في المجال الزراعي</a:t>
            </a:r>
            <a:br>
              <a:rPr lang="ar-IQ" b="1" dirty="0"/>
            </a:br>
            <a:endParaRPr lang="ar-IQ" dirty="0"/>
          </a:p>
        </p:txBody>
      </p:sp>
      <p:sp>
        <p:nvSpPr>
          <p:cNvPr id="3" name="عنوان فرعي 2"/>
          <p:cNvSpPr>
            <a:spLocks noGrp="1"/>
          </p:cNvSpPr>
          <p:nvPr>
            <p:ph type="subTitle" idx="1"/>
          </p:nvPr>
        </p:nvSpPr>
        <p:spPr>
          <a:xfrm>
            <a:off x="251520" y="894189"/>
            <a:ext cx="8640960" cy="5472608"/>
          </a:xfrm>
        </p:spPr>
        <p:txBody>
          <a:bodyPr>
            <a:normAutofit/>
          </a:bodyPr>
          <a:lstStyle/>
          <a:p>
            <a:r>
              <a:rPr lang="ar-IQ" dirty="0">
                <a:solidFill>
                  <a:schemeClr val="tx1"/>
                </a:solidFill>
              </a:rPr>
              <a:t>إن الزراعة منذ أن أُنشئت كانت معتمدة على التعديلات التي تتم في التركيبات الجينية للنباتات وأيضًا الحيوانات، عن طريق الزراعة الانتقائية، إذ يتم انتقاء أجيال لا يُمكن حصرها من المحاصيل الزراعية وحيوانات الماشية التي تحمل عدد من الصفات التي تُفيد الناس، إلا أنه منذ بداية القرن العشرين، قامت الاكتشافات العلمية بالإسفار عن الكثير من التقنيات التي جعلت الابتكار في مجال الزراعة سريعة جدًا، إذ كانت الكائنات التي تم تعديلها وراثيًا وكذلك الأطعمة هي التي تُستخدم أكثر.</a:t>
            </a:r>
          </a:p>
        </p:txBody>
      </p:sp>
    </p:spTree>
    <p:extLst>
      <p:ext uri="{BB962C8B-B14F-4D97-AF65-F5344CB8AC3E}">
        <p14:creationId xmlns:p14="http://schemas.microsoft.com/office/powerpoint/2010/main" val="1920894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23728" y="26166"/>
            <a:ext cx="5407443" cy="588438"/>
          </a:xfrm>
        </p:spPr>
        <p:txBody>
          <a:bodyPr>
            <a:normAutofit/>
          </a:bodyPr>
          <a:lstStyle/>
          <a:p>
            <a:r>
              <a:rPr lang="ar-IQ" sz="2400" dirty="0"/>
              <a:t>ومن تطبيقات الهندسة الوراثية في النبات ما يلي:</a:t>
            </a:r>
          </a:p>
        </p:txBody>
      </p:sp>
      <p:sp>
        <p:nvSpPr>
          <p:cNvPr id="3" name="عنوان فرعي 2"/>
          <p:cNvSpPr>
            <a:spLocks noGrp="1"/>
          </p:cNvSpPr>
          <p:nvPr>
            <p:ph type="subTitle" idx="1"/>
          </p:nvPr>
        </p:nvSpPr>
        <p:spPr>
          <a:xfrm>
            <a:off x="-3872" y="404664"/>
            <a:ext cx="9108504" cy="5976664"/>
          </a:xfrm>
        </p:spPr>
        <p:txBody>
          <a:bodyPr>
            <a:noAutofit/>
          </a:bodyPr>
          <a:lstStyle/>
          <a:p>
            <a:pPr algn="r"/>
            <a:r>
              <a:rPr lang="ar-IQ" sz="1400" dirty="0">
                <a:solidFill>
                  <a:schemeClr val="accent6"/>
                </a:solidFill>
              </a:rPr>
              <a:t>تكاثر النباتات أسرع</a:t>
            </a:r>
          </a:p>
          <a:p>
            <a:pPr algn="r"/>
            <a:r>
              <a:rPr lang="ar-IQ" sz="1400" dirty="0">
                <a:solidFill>
                  <a:schemeClr val="tx1"/>
                </a:solidFill>
              </a:rPr>
              <a:t>إذ أنه ومن خلال هندسة الوراثة تم تطوير نباتات تنمو بصورة أسرع.</a:t>
            </a:r>
          </a:p>
          <a:p>
            <a:pPr algn="r"/>
            <a:r>
              <a:rPr lang="ar-IQ" sz="1400" dirty="0">
                <a:solidFill>
                  <a:schemeClr val="accent6"/>
                </a:solidFill>
              </a:rPr>
              <a:t>زيادة إنتاجية المحاصيل والغلة</a:t>
            </a:r>
          </a:p>
          <a:p>
            <a:pPr algn="r"/>
            <a:r>
              <a:rPr lang="ar-IQ" sz="1400" dirty="0">
                <a:solidFill>
                  <a:schemeClr val="tx1"/>
                </a:solidFill>
              </a:rPr>
              <a:t>وهذا يُعد من أهم تطبيقات هندسة الوراثة من أجل زيادة </a:t>
            </a:r>
            <a:r>
              <a:rPr lang="ar-IQ" sz="1400" dirty="0" err="1">
                <a:solidFill>
                  <a:schemeClr val="tx1"/>
                </a:solidFill>
              </a:rPr>
              <a:t>المخذون</a:t>
            </a:r>
            <a:r>
              <a:rPr lang="ar-IQ" sz="1400" dirty="0">
                <a:solidFill>
                  <a:schemeClr val="tx1"/>
                </a:solidFill>
              </a:rPr>
              <a:t> الغذائي.</a:t>
            </a:r>
          </a:p>
          <a:p>
            <a:pPr algn="r"/>
            <a:r>
              <a:rPr lang="ar-IQ" sz="1400" dirty="0">
                <a:solidFill>
                  <a:schemeClr val="accent6"/>
                </a:solidFill>
              </a:rPr>
              <a:t>تحسين المذاق</a:t>
            </a:r>
          </a:p>
          <a:p>
            <a:pPr algn="r"/>
            <a:r>
              <a:rPr lang="ar-IQ" sz="1400" dirty="0">
                <a:solidFill>
                  <a:schemeClr val="tx1"/>
                </a:solidFill>
              </a:rPr>
              <a:t>من خلال تعديلات الهندسة الوراثية قد يجعل مذاق المحاصيل أفضل، ومن الممكن أن يصير الفلفل حار أكثر، وكذلك أن تصبح الذرة حلوة أكثر.</a:t>
            </a:r>
          </a:p>
          <a:p>
            <a:pPr algn="r"/>
            <a:r>
              <a:rPr lang="ar-IQ" sz="1400" dirty="0">
                <a:solidFill>
                  <a:schemeClr val="accent6"/>
                </a:solidFill>
              </a:rPr>
              <a:t>الحد من الحاجة لاستخدام المبيدات الحشرية</a:t>
            </a:r>
          </a:p>
          <a:p>
            <a:pPr algn="r"/>
            <a:r>
              <a:rPr lang="ar-IQ" sz="1400" dirty="0">
                <a:solidFill>
                  <a:schemeClr val="tx1"/>
                </a:solidFill>
              </a:rPr>
              <a:t>عن طريق تطبيقات الهندسة الوراثية تم التمكن من الوصول إلى تعديل عدد من النباتات وراثيًا حتى يُمكن صنع مبيدات حشرية خاصة بها فقط.</a:t>
            </a:r>
          </a:p>
          <a:p>
            <a:pPr algn="r"/>
            <a:r>
              <a:rPr lang="ar-IQ" sz="1400" dirty="0">
                <a:solidFill>
                  <a:schemeClr val="accent6"/>
                </a:solidFill>
              </a:rPr>
              <a:t>إنتاج البذور المحسنة</a:t>
            </a:r>
          </a:p>
          <a:p>
            <a:pPr algn="r"/>
            <a:r>
              <a:rPr lang="ar-IQ" sz="1400" dirty="0">
                <a:solidFill>
                  <a:schemeClr val="tx1"/>
                </a:solidFill>
              </a:rPr>
              <a:t>إن التغيير الذي يحدث في الحمض النووي للبذرة قد ينتج عنه إنتاج نباتات مقاوم أكثر للمناخ الحاد، وكذلك فهو يجعل وقت الصلاحية أكثر عند نقل البذور بصورة آمنة ومضمونة إلى المناطق البعيدة.</a:t>
            </a:r>
          </a:p>
          <a:p>
            <a:pPr algn="r"/>
            <a:r>
              <a:rPr lang="ar-IQ" sz="1400" dirty="0">
                <a:solidFill>
                  <a:schemeClr val="accent6"/>
                </a:solidFill>
              </a:rPr>
              <a:t>إنتاج أخشاب ذات جودة عالية</a:t>
            </a:r>
          </a:p>
          <a:p>
            <a:pPr algn="r"/>
            <a:r>
              <a:rPr lang="ar-IQ" sz="1400" dirty="0">
                <a:solidFill>
                  <a:schemeClr val="tx1"/>
                </a:solidFill>
              </a:rPr>
              <a:t>إن تقنية إدخال الجينات ونقلها من الممكن أن يكون لها كذلك دور هام في إنتاج كمية مختلفة جديدة ومتطورة من الأخشاب التي تُستمد من الأشجار.</a:t>
            </a:r>
          </a:p>
          <a:p>
            <a:pPr algn="r"/>
            <a:r>
              <a:rPr lang="ar-IQ" sz="1400" dirty="0">
                <a:solidFill>
                  <a:schemeClr val="accent6"/>
                </a:solidFill>
              </a:rPr>
              <a:t>إنتاج نباتات مقاومة للأمراض</a:t>
            </a:r>
          </a:p>
          <a:p>
            <a:pPr algn="r"/>
            <a:r>
              <a:rPr lang="ar-IQ" sz="1400" dirty="0">
                <a:solidFill>
                  <a:schemeClr val="tx1"/>
                </a:solidFill>
              </a:rPr>
              <a:t>اُنتجت الكثير من الكائنات الحية الدقيقة التي يمكنها أن تقوم بتحليل المادة الكيميائية السامة، ومن الممكن استخدامها في قتل أسباب الآفات الحشرية والأمراض الضارة.</a:t>
            </a:r>
          </a:p>
          <a:p>
            <a:pPr algn="r"/>
            <a:r>
              <a:rPr lang="ar-IQ" sz="1400" dirty="0">
                <a:solidFill>
                  <a:schemeClr val="accent6"/>
                </a:solidFill>
              </a:rPr>
              <a:t>تطوير محاصيل ذات قوة تحمل عالية</a:t>
            </a:r>
          </a:p>
          <a:p>
            <a:pPr algn="r"/>
            <a:r>
              <a:rPr lang="ar-IQ" sz="1400" dirty="0">
                <a:solidFill>
                  <a:schemeClr val="tx1"/>
                </a:solidFill>
              </a:rPr>
              <a:t>الهندسة الوراثية تؤدي لتطوير النباتات بحيث يكون لديها القدرة على تحمل الملح، البورون، الألمنيوم، الصقيع والجفاف وغيرها من عوامل الإجهاد الموجودة بالبيئة، وبالتالي تسمح للنبات بأن ينمو في ظروف من الممكن ألا يزدهر فيها بوسيلة أخرى، ومن الممكن أن تقوم النباتات من خلال التعديل الوراثي بإظهار مقاومةً ضد الرطوبة، الحرارة والأمراض.</a:t>
            </a:r>
          </a:p>
          <a:p>
            <a:pPr algn="r"/>
            <a:r>
              <a:rPr lang="ar-IQ" sz="1400" dirty="0">
                <a:solidFill>
                  <a:schemeClr val="accent6"/>
                </a:solidFill>
              </a:rPr>
              <a:t>إنتاج نباتات موفرة الاستهلاك للأسمدة</a:t>
            </a:r>
          </a:p>
          <a:p>
            <a:pPr algn="r"/>
            <a:r>
              <a:rPr lang="ar-IQ" sz="1400" dirty="0">
                <a:solidFill>
                  <a:schemeClr val="tx1"/>
                </a:solidFill>
              </a:rPr>
              <a:t>لقد تم إنتاج عدد من الأصناف التي تستطيع تثبيت النيتروجين الموجود في الغلاف الجوي بصورة مباشرة، وهكذا لا يكون هناك اعتماد كبير على استخدام الأسمدة، إلى جانب أن هناك بعض النباتات التي تم تطويرها بحيث يكون لديها القدرة على تعزيز السماد الخاص بها.</a:t>
            </a:r>
          </a:p>
          <a:p>
            <a:pPr algn="r"/>
            <a:r>
              <a:rPr lang="ar-IQ" sz="1400" dirty="0">
                <a:solidFill>
                  <a:schemeClr val="accent6"/>
                </a:solidFill>
              </a:rPr>
              <a:t>تطوير نباتات مليئة بالعناصر الغذائية</a:t>
            </a:r>
          </a:p>
          <a:p>
            <a:pPr algn="r"/>
            <a:r>
              <a:rPr lang="ar-IQ" sz="1400" dirty="0">
                <a:solidFill>
                  <a:schemeClr val="tx1"/>
                </a:solidFill>
              </a:rPr>
              <a:t>إن النباتات التي تم تعديلها وراثيًا تشتمل على بعض الفيتامينات والمعادن التي تمت إضافتها إليها عن طريق عملية التعديل، وهكذا فهو يوفر الكثير من الفوائد الصحية للناس.</a:t>
            </a:r>
          </a:p>
          <a:p>
            <a:pPr algn="r"/>
            <a:r>
              <a:rPr lang="ar-IQ" sz="1400" dirty="0" smtClean="0">
                <a:solidFill>
                  <a:schemeClr val="tx1"/>
                </a:solidFill>
              </a:rPr>
              <a:t/>
            </a:r>
            <a:br>
              <a:rPr lang="ar-IQ" sz="1400" dirty="0" smtClean="0">
                <a:solidFill>
                  <a:schemeClr val="tx1"/>
                </a:solidFill>
              </a:rPr>
            </a:br>
            <a:endParaRPr lang="ar-IQ" sz="1400" dirty="0">
              <a:solidFill>
                <a:schemeClr val="tx1"/>
              </a:solidFill>
            </a:endParaRPr>
          </a:p>
        </p:txBody>
      </p:sp>
    </p:spTree>
    <p:extLst>
      <p:ext uri="{BB962C8B-B14F-4D97-AF65-F5344CB8AC3E}">
        <p14:creationId xmlns:p14="http://schemas.microsoft.com/office/powerpoint/2010/main" val="3971067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71600" y="0"/>
            <a:ext cx="7772400" cy="1470025"/>
          </a:xfrm>
        </p:spPr>
        <p:txBody>
          <a:bodyPr/>
          <a:lstStyle/>
          <a:p>
            <a:r>
              <a:rPr lang="ar-IQ" b="1" dirty="0"/>
              <a:t>سلبيات الهندسة الوراثية</a:t>
            </a:r>
          </a:p>
        </p:txBody>
      </p:sp>
      <p:sp>
        <p:nvSpPr>
          <p:cNvPr id="3" name="عنوان فرعي 2"/>
          <p:cNvSpPr>
            <a:spLocks noGrp="1"/>
          </p:cNvSpPr>
          <p:nvPr>
            <p:ph type="subTitle" idx="1"/>
          </p:nvPr>
        </p:nvSpPr>
        <p:spPr>
          <a:xfrm>
            <a:off x="107504" y="1124744"/>
            <a:ext cx="8928992" cy="5472608"/>
          </a:xfrm>
        </p:spPr>
        <p:txBody>
          <a:bodyPr>
            <a:normAutofit fontScale="62500" lnSpcReduction="20000"/>
          </a:bodyPr>
          <a:lstStyle/>
          <a:p>
            <a:pPr algn="r"/>
            <a:r>
              <a:rPr lang="ar-IQ" dirty="0">
                <a:solidFill>
                  <a:schemeClr val="tx1"/>
                </a:solidFill>
              </a:rPr>
              <a:t>على الرغم من الفوائد العديدة التي قدمتها الهندسة الوراثية والتعديلات الجينية للبشرية، إلا أن لها عدد كبير من السلبيات، ومنها ما يلي:</a:t>
            </a:r>
          </a:p>
          <a:p>
            <a:pPr algn="r"/>
            <a:r>
              <a:rPr lang="ar-IQ" dirty="0">
                <a:solidFill>
                  <a:schemeClr val="tx1"/>
                </a:solidFill>
              </a:rPr>
              <a:t>قد تؤدي إلى إنتاج عدة سلالات جديدة من الكائنات الحية، والتي من الممكن أن يكون لها دور في الإخلال بالنظم البيئية على كوكب الأرض.</a:t>
            </a:r>
          </a:p>
          <a:p>
            <a:pPr algn="r"/>
            <a:r>
              <a:rPr lang="ar-IQ" dirty="0">
                <a:solidFill>
                  <a:schemeClr val="tx1"/>
                </a:solidFill>
              </a:rPr>
              <a:t>النباتات والغذاء الذي تم تعديله وراثيًا قد يُمثل خطرًا ضخمًا على صحة البشر، وعلى وجودهم، والسيطرة على إرادتهم، وهذا عن طريق السيطرة على موروثات البشر، والتحكم فيها.</a:t>
            </a:r>
          </a:p>
          <a:p>
            <a:pPr algn="r"/>
            <a:r>
              <a:rPr lang="ar-IQ" dirty="0">
                <a:solidFill>
                  <a:schemeClr val="tx1"/>
                </a:solidFill>
              </a:rPr>
              <a:t>قد تؤدي إلى اختلاط الأجناس المختلفة ببعضها البعض، الإنسان بالحيوان، الحيوان بالحيوان، والإنسان بالنبات، مثل مزج الشريط الوراثي للإنسان بالنبات حتى يتم الحصول على الإنسان الأخضر، أو ما يُعرف بالإنسان </a:t>
            </a:r>
            <a:r>
              <a:rPr lang="ar-IQ" dirty="0" err="1">
                <a:solidFill>
                  <a:schemeClr val="tx1"/>
                </a:solidFill>
              </a:rPr>
              <a:t>الكلوروفيلي</a:t>
            </a:r>
            <a:r>
              <a:rPr lang="ar-IQ" dirty="0" smtClean="0">
                <a:solidFill>
                  <a:schemeClr val="tx1"/>
                </a:solidFill>
              </a:rPr>
              <a:t>.</a:t>
            </a:r>
          </a:p>
          <a:p>
            <a:pPr algn="r"/>
            <a:endParaRPr lang="ar-IQ" dirty="0">
              <a:solidFill>
                <a:schemeClr val="tx1"/>
              </a:solidFill>
            </a:endParaRPr>
          </a:p>
          <a:p>
            <a:endParaRPr lang="ar-IQ" dirty="0"/>
          </a:p>
          <a:p>
            <a:r>
              <a:rPr lang="ar-IQ" dirty="0"/>
              <a:t/>
            </a:r>
            <a:br>
              <a:rPr lang="ar-IQ" dirty="0"/>
            </a:br>
            <a:r>
              <a:rPr lang="ar-IQ" dirty="0"/>
              <a:t> المراجع</a:t>
            </a:r>
          </a:p>
          <a:p>
            <a:r>
              <a:rPr lang="ar-IQ" dirty="0"/>
              <a:t> </a:t>
            </a:r>
            <a:r>
              <a:rPr lang="en-US" dirty="0">
                <a:hlinkClick r:id="rId2"/>
              </a:rPr>
              <a:t>genetic engineering</a:t>
            </a:r>
            <a:endParaRPr lang="en-US" dirty="0"/>
          </a:p>
          <a:p>
            <a:r>
              <a:rPr lang="en-US" dirty="0"/>
              <a:t> </a:t>
            </a:r>
            <a:r>
              <a:rPr lang="en-US" dirty="0">
                <a:hlinkClick r:id="rId3"/>
              </a:rPr>
              <a:t>Genetic Engineering in Agriculture</a:t>
            </a:r>
            <a:endParaRPr lang="en-US" dirty="0"/>
          </a:p>
          <a:p>
            <a:r>
              <a:rPr lang="en-US" dirty="0"/>
              <a:t> </a:t>
            </a:r>
            <a:r>
              <a:rPr lang="en-US" dirty="0">
                <a:hlinkClick r:id="rId4"/>
              </a:rPr>
              <a:t>Top 4 Applications of Genetic Engineering</a:t>
            </a:r>
            <a:endParaRPr lang="en-US" dirty="0"/>
          </a:p>
          <a:p>
            <a:r>
              <a:rPr lang="en-US" dirty="0"/>
              <a:t/>
            </a:r>
            <a:br>
              <a:rPr lang="en-US" dirty="0"/>
            </a:br>
            <a:endParaRPr lang="ar-IQ" dirty="0"/>
          </a:p>
        </p:txBody>
      </p:sp>
    </p:spTree>
    <p:extLst>
      <p:ext uri="{BB962C8B-B14F-4D97-AF65-F5344CB8AC3E}">
        <p14:creationId xmlns:p14="http://schemas.microsoft.com/office/powerpoint/2010/main" val="359282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7571303"/>
          </a:xfrm>
          <a:prstGeom prst="rect">
            <a:avLst/>
          </a:prstGeom>
        </p:spPr>
        <p:txBody>
          <a:bodyPr wrap="square">
            <a:spAutoFit/>
          </a:bodyPr>
          <a:lstStyle/>
          <a:p>
            <a:pPr fontAlgn="base"/>
            <a:r>
              <a:rPr lang="ar-IQ" b="1" dirty="0"/>
              <a:t>مثال ٣: </a:t>
            </a:r>
            <a:r>
              <a:rPr lang="ar-IQ" b="1" dirty="0" smtClean="0"/>
              <a:t>لفهم </a:t>
            </a:r>
            <a:r>
              <a:rPr lang="ar-IQ" b="1" dirty="0"/>
              <a:t>فائدة استخدام الهندسة الوراثية في النباتات</a:t>
            </a:r>
          </a:p>
          <a:p>
            <a:pPr fontAlgn="base"/>
            <a:r>
              <a:rPr lang="ar-IQ" dirty="0"/>
              <a:t>أي من الآتي </a:t>
            </a:r>
            <a:r>
              <a:rPr lang="ar-IQ" b="1" dirty="0"/>
              <a:t>ليس</a:t>
            </a:r>
            <a:r>
              <a:rPr lang="ar-IQ" dirty="0"/>
              <a:t> مثالًا لكائن مُعدل عن طريق الهندسة الوراثية؟</a:t>
            </a:r>
          </a:p>
          <a:p>
            <a:pPr fontAlgn="base"/>
            <a:r>
              <a:rPr lang="ar-IQ" dirty="0" err="1" smtClean="0"/>
              <a:t>ا.فول</a:t>
            </a:r>
            <a:r>
              <a:rPr lang="ar-IQ" dirty="0" smtClean="0"/>
              <a:t> </a:t>
            </a:r>
            <a:r>
              <a:rPr lang="ar-IQ" dirty="0"/>
              <a:t>صويا أُنتِجَ ليُفرِز إنزيمًا يُساعِده على تحمُّل مبيدات الأعشاب.</a:t>
            </a:r>
          </a:p>
          <a:p>
            <a:pPr fontAlgn="base"/>
            <a:r>
              <a:rPr lang="ar-IQ" dirty="0" err="1" smtClean="0"/>
              <a:t>ب.نوع</a:t>
            </a:r>
            <a:r>
              <a:rPr lang="ar-IQ" dirty="0" smtClean="0"/>
              <a:t> </a:t>
            </a:r>
            <a:r>
              <a:rPr lang="ar-IQ" dirty="0"/>
              <a:t>من الذرة يحتوي على جين يُنتِج بروتينًا سامًّا للحشرات أُدخِلَ إلى حمضه النووي (</a:t>
            </a:r>
            <a:r>
              <a:rPr lang="en-US" dirty="0"/>
              <a:t>DNA)، </a:t>
            </a:r>
            <a:r>
              <a:rPr lang="ar-IQ" dirty="0"/>
              <a:t>وهذا يعني أنه أصبح مقاوِمًا للآفات.</a:t>
            </a:r>
          </a:p>
          <a:p>
            <a:pPr fontAlgn="base"/>
            <a:r>
              <a:rPr lang="ar-IQ" dirty="0" smtClean="0"/>
              <a:t>ج. العنب </a:t>
            </a:r>
            <a:r>
              <a:rPr lang="ar-IQ" dirty="0"/>
              <a:t>الخالي من البذور المرشوش بمحاليل تحتوي على هرمون </a:t>
            </a:r>
            <a:r>
              <a:rPr lang="ar-IQ" dirty="0" err="1"/>
              <a:t>الجبريلين</a:t>
            </a:r>
            <a:r>
              <a:rPr lang="ar-IQ" dirty="0"/>
              <a:t> لزيادة حجمه.</a:t>
            </a:r>
          </a:p>
          <a:p>
            <a:pPr fontAlgn="base"/>
            <a:r>
              <a:rPr lang="ar-IQ" dirty="0" smtClean="0"/>
              <a:t>د. نوع </a:t>
            </a:r>
            <a:r>
              <a:rPr lang="ar-IQ" dirty="0"/>
              <a:t>من الطماطم يحتوي على جين مضخة ملح متخصصة، أُدخِلَ إلى حمضه النووي (</a:t>
            </a:r>
            <a:r>
              <a:rPr lang="en-US" dirty="0"/>
              <a:t>DNA)، </a:t>
            </a:r>
            <a:r>
              <a:rPr lang="ar-IQ" dirty="0"/>
              <a:t>وهذا يعني أنه قادر على النمو في تربة شديدة الملوحة.</a:t>
            </a:r>
          </a:p>
          <a:p>
            <a:pPr fontAlgn="base"/>
            <a:r>
              <a:rPr lang="ar-IQ" b="1" dirty="0"/>
              <a:t>الحل</a:t>
            </a:r>
          </a:p>
          <a:p>
            <a:pPr fontAlgn="base"/>
            <a:r>
              <a:rPr lang="ar-IQ" dirty="0"/>
              <a:t>الهندسة الوراثية هي التعديل الاصطناعي لجينوم أي كائن حي باستخدام أدوات التكنولوجيا الحيوية. ومن شأن هذه التكنولوجيا أن تكون مفيدة للغاية في إنتاج نباتات أو كائنات حية أخرى تحمل صفات محددة قد تعود بالنفع على البشرية (مثل هندسة النباتات لكي تصبح مقاوِمة للآفات؛ وذلك للحد من استخدام المبيدات الحشرية). يجري تعديل جينوم الكائن الحي باستخدام الهندسة الوراثية. والجينوم هو كامل </a:t>
            </a:r>
            <a:r>
              <a:rPr lang="en-US" dirty="0"/>
              <a:t>DNA </a:t>
            </a:r>
            <a:r>
              <a:rPr lang="ar-IQ" dirty="0"/>
              <a:t>الموجود في جسم الكائن الحي. ومن ثم فإننا نبحث في هذا السؤال عن الإجابة التي لا تُمثل تعديلًا في الجينوم.</a:t>
            </a:r>
          </a:p>
          <a:p>
            <a:pPr fontAlgn="base"/>
            <a:r>
              <a:rPr lang="ar-IQ" dirty="0"/>
              <a:t>في الخيار (أ)، أُنتج فول الصويا ليفرز إنزيمًا، وهذا يعني أنه جرى تعديل فول الصويا لكي يحمل جينًا لهذا الإنزيم الذي يُعبر عنه لإنتاج البروتين. وهذه هندسة وراثية؛ لذلك فالخيار (أ) ليس الإجابة الصحيحة.</a:t>
            </a:r>
          </a:p>
          <a:p>
            <a:pPr fontAlgn="base"/>
            <a:r>
              <a:rPr lang="ar-IQ" dirty="0"/>
              <a:t>في الخيار (ب)، ثمة نوع من الذرة يحتوي على جين ينتج بروتينًا سامًّا للحشرات أُدخِلَ إلى حمضه النووي، وهو ما يعني تعديل جينوم الذرة؛ وهو بالتالي أحد صور الهندسة الوراثية.</a:t>
            </a:r>
          </a:p>
          <a:p>
            <a:pPr fontAlgn="base"/>
            <a:r>
              <a:rPr lang="ar-IQ" dirty="0"/>
              <a:t>في الخيار (ج)، لدينا عنب مرشوش بهرمون لزيادة حجمه. ونظرًا لعدم حديث أي تعديل في الجينوم، فهذا لا يمثل صورة من صور الهندسة الوراثية؛ وعليه، ربما يكون الخيار (ج) هو الإجابة الصحيحة. لكن، دعونا نلقِ نظرة على الخيار المتبقي للتأكد من اختيارنا يمثل أفضل إجابة ممكنة لهذا السؤال.</a:t>
            </a:r>
          </a:p>
          <a:p>
            <a:pPr fontAlgn="base"/>
            <a:r>
              <a:rPr lang="ar-IQ" dirty="0"/>
              <a:t>في الخيار (د)، أدخل جين مضخة ملح في </a:t>
            </a:r>
            <a:r>
              <a:rPr lang="en-US" dirty="0"/>
              <a:t>DNA </a:t>
            </a:r>
            <a:r>
              <a:rPr lang="ar-IQ" dirty="0"/>
              <a:t>نبات الطماطم، وهو ما يمثل تعديلًا لجزيء </a:t>
            </a:r>
            <a:r>
              <a:rPr lang="en-US" dirty="0"/>
              <a:t>DNA </a:t>
            </a:r>
            <a:r>
              <a:rPr lang="ar-IQ" dirty="0"/>
              <a:t>في هذا النبات وتطبيقًا للهندسة الوراثية.</a:t>
            </a:r>
          </a:p>
          <a:p>
            <a:pPr fontAlgn="base"/>
            <a:r>
              <a:rPr lang="ar-IQ" dirty="0"/>
              <a:t>إذن، الإجابة الصحيحة هي الخيار (ج): العنب الخالي من البذور المرشوش بمحاليل تحتوي على هرمون </a:t>
            </a:r>
            <a:r>
              <a:rPr lang="ar-IQ" dirty="0" err="1"/>
              <a:t>الجبريلين</a:t>
            </a:r>
            <a:r>
              <a:rPr lang="ar-IQ" dirty="0"/>
              <a:t> لزيادة حجمه.</a:t>
            </a:r>
          </a:p>
          <a:p>
            <a:r>
              <a:rPr lang="ar-IQ" dirty="0" smtClean="0"/>
              <a:t/>
            </a:r>
            <a:br>
              <a:rPr lang="ar-IQ" dirty="0" smtClean="0"/>
            </a:br>
            <a:endParaRPr lang="ar-IQ" dirty="0"/>
          </a:p>
        </p:txBody>
      </p:sp>
    </p:spTree>
    <p:extLst>
      <p:ext uri="{BB962C8B-B14F-4D97-AF65-F5344CB8AC3E}">
        <p14:creationId xmlns:p14="http://schemas.microsoft.com/office/powerpoint/2010/main" val="672361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71600" y="4742"/>
            <a:ext cx="7772400" cy="1470025"/>
          </a:xfrm>
        </p:spPr>
        <p:txBody>
          <a:bodyPr/>
          <a:lstStyle/>
          <a:p>
            <a:endParaRPr lang="ar-IQ"/>
          </a:p>
        </p:txBody>
      </p:sp>
      <p:sp>
        <p:nvSpPr>
          <p:cNvPr id="3" name="عنوان فرعي 2"/>
          <p:cNvSpPr>
            <a:spLocks noGrp="1"/>
          </p:cNvSpPr>
          <p:nvPr>
            <p:ph type="subTitle" idx="1"/>
          </p:nvPr>
        </p:nvSpPr>
        <p:spPr>
          <a:xfrm>
            <a:off x="0" y="1556792"/>
            <a:ext cx="9144000" cy="5301208"/>
          </a:xfrm>
        </p:spPr>
        <p:txBody>
          <a:bodyPr>
            <a:normAutofit/>
          </a:bodyPr>
          <a:lstStyle/>
          <a:p>
            <a:r>
              <a:rPr lang="ar-IQ" dirty="0">
                <a:solidFill>
                  <a:schemeClr val="tx1"/>
                </a:solidFill>
              </a:rPr>
              <a:t>اتاحت التطورات الحادثة بمجال الهندسة الوراثية دقة التحكم في التغييرات الجينية التي يتم إدخالها في الكائنات الحية، واليوم الحالي أصبح بالإمكان مزج جينات جديدة من نوع واحد في نوع لا يرتبط تمامًا عن طريق الهندسة الوراثية أو تعزيز الأداء الزراعي، سهولة تصنيع المواد الصيدلانية القيمة، وتُعتبر نباتات المحاصيل، حيوانات المزرعة، بكتيريا التربة من أكثر الأمثلة وضوحًا للكائنات الحية التي تم خضوعها للهندسة الوراثية.</a:t>
            </a:r>
            <a:r>
              <a:rPr lang="ar-IQ" dirty="0"/>
              <a:t> </a:t>
            </a:r>
          </a:p>
        </p:txBody>
      </p:sp>
    </p:spTree>
    <p:extLst>
      <p:ext uri="{BB962C8B-B14F-4D97-AF65-F5344CB8AC3E}">
        <p14:creationId xmlns:p14="http://schemas.microsoft.com/office/powerpoint/2010/main" val="4268706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44624"/>
            <a:ext cx="7772400" cy="1470025"/>
          </a:xfrm>
        </p:spPr>
        <p:txBody>
          <a:bodyPr/>
          <a:lstStyle/>
          <a:p>
            <a:r>
              <a:rPr lang="ar-IQ" sz="3600" b="1" dirty="0">
                <a:solidFill>
                  <a:schemeClr val="accent2"/>
                </a:solidFill>
              </a:rPr>
              <a:t>كيفية إجراء الهندسة الوراثية</a:t>
            </a:r>
            <a:r>
              <a:rPr lang="ar-IQ" b="1" dirty="0"/>
              <a:t/>
            </a:r>
            <a:br>
              <a:rPr lang="ar-IQ" b="1" dirty="0"/>
            </a:br>
            <a:endParaRPr lang="ar-IQ" dirty="0"/>
          </a:p>
        </p:txBody>
      </p:sp>
      <p:sp>
        <p:nvSpPr>
          <p:cNvPr id="3" name="عنوان فرعي 2"/>
          <p:cNvSpPr>
            <a:spLocks noGrp="1"/>
          </p:cNvSpPr>
          <p:nvPr>
            <p:ph type="subTitle" idx="1"/>
          </p:nvPr>
        </p:nvSpPr>
        <p:spPr>
          <a:xfrm>
            <a:off x="35496" y="980728"/>
            <a:ext cx="9108504" cy="5877272"/>
          </a:xfrm>
        </p:spPr>
        <p:txBody>
          <a:bodyPr>
            <a:normAutofit fontScale="85000" lnSpcReduction="20000"/>
          </a:bodyPr>
          <a:lstStyle/>
          <a:p>
            <a:r>
              <a:rPr lang="ar-IQ" dirty="0">
                <a:solidFill>
                  <a:schemeClr val="tx1"/>
                </a:solidFill>
              </a:rPr>
              <a:t>يتم إجراء عمليات الهندسة الوراثية في كافة الكائنات الحية تقريبًا، وبالطبع فهي تتم بكيفية </a:t>
            </a:r>
            <a:r>
              <a:rPr lang="ar-IQ" dirty="0" smtClean="0">
                <a:solidFill>
                  <a:schemeClr val="tx1"/>
                </a:solidFill>
              </a:rPr>
              <a:t>مُعينة</a:t>
            </a:r>
          </a:p>
          <a:p>
            <a:pPr algn="r"/>
            <a:r>
              <a:rPr lang="ar-IQ" dirty="0" smtClean="0">
                <a:solidFill>
                  <a:schemeClr val="tx1"/>
                </a:solidFill>
              </a:rPr>
              <a:t>1. في </a:t>
            </a:r>
            <a:r>
              <a:rPr lang="ar-IQ" dirty="0">
                <a:solidFill>
                  <a:schemeClr val="tx1"/>
                </a:solidFill>
              </a:rPr>
              <a:t>بادئ الأمر، يتم عزل الجينات المرغوب وضعها في الخلية، ومن الجدير بالذكر أنه يتم تحديدها في أول الأمر عن طريق الاعتماد على عدة معلومات سبق الحصول عليها على الموروثات</a:t>
            </a:r>
            <a:r>
              <a:rPr lang="ar-IQ" dirty="0" smtClean="0">
                <a:solidFill>
                  <a:schemeClr val="tx1"/>
                </a:solidFill>
              </a:rPr>
              <a:t>.</a:t>
            </a:r>
          </a:p>
          <a:p>
            <a:pPr marL="514350" indent="-514350" algn="r">
              <a:buAutoNum type="arabicPeriod"/>
            </a:pPr>
            <a:endParaRPr lang="ar-IQ" dirty="0">
              <a:solidFill>
                <a:schemeClr val="tx1"/>
              </a:solidFill>
            </a:endParaRPr>
          </a:p>
          <a:p>
            <a:pPr algn="r"/>
            <a:r>
              <a:rPr lang="ar-IQ" dirty="0" smtClean="0">
                <a:solidFill>
                  <a:schemeClr val="tx1"/>
                </a:solidFill>
              </a:rPr>
              <a:t>2. ثم </a:t>
            </a:r>
            <a:r>
              <a:rPr lang="ar-IQ" dirty="0">
                <a:solidFill>
                  <a:schemeClr val="tx1"/>
                </a:solidFill>
              </a:rPr>
              <a:t>يُدخل الجين المرغوب فيه بحامل مناسب مثل </a:t>
            </a:r>
            <a:r>
              <a:rPr lang="ar-IQ" dirty="0" err="1">
                <a:solidFill>
                  <a:schemeClr val="tx1"/>
                </a:solidFill>
              </a:rPr>
              <a:t>البلازمين</a:t>
            </a:r>
            <a:r>
              <a:rPr lang="ar-IQ" dirty="0">
                <a:solidFill>
                  <a:schemeClr val="tx1"/>
                </a:solidFill>
              </a:rPr>
              <a:t> وكذلك الحامل الفيروسي </a:t>
            </a:r>
            <a:r>
              <a:rPr lang="ar-IQ" dirty="0" err="1">
                <a:solidFill>
                  <a:schemeClr val="tx1"/>
                </a:solidFill>
              </a:rPr>
              <a:t>الليبوزوم</a:t>
            </a:r>
            <a:r>
              <a:rPr lang="ar-IQ" dirty="0" smtClean="0">
                <a:solidFill>
                  <a:schemeClr val="tx1"/>
                </a:solidFill>
              </a:rPr>
              <a:t>.</a:t>
            </a:r>
          </a:p>
          <a:p>
            <a:pPr algn="r"/>
            <a:endParaRPr lang="ar-IQ" dirty="0">
              <a:solidFill>
                <a:schemeClr val="tx1"/>
              </a:solidFill>
            </a:endParaRPr>
          </a:p>
          <a:p>
            <a:pPr algn="r"/>
            <a:r>
              <a:rPr lang="ar-IQ" dirty="0" smtClean="0">
                <a:solidFill>
                  <a:schemeClr val="tx1"/>
                </a:solidFill>
              </a:rPr>
              <a:t>3. ومن </a:t>
            </a:r>
            <a:r>
              <a:rPr lang="ar-IQ" dirty="0">
                <a:solidFill>
                  <a:schemeClr val="tx1"/>
                </a:solidFill>
              </a:rPr>
              <a:t>ثم يُدخل الحامل داخل الخلايا التي هناك رغبة في تعديلها، وذلك يتم عن طريق العديد من الطرق </a:t>
            </a:r>
            <a:r>
              <a:rPr lang="ar-IQ" dirty="0" smtClean="0">
                <a:solidFill>
                  <a:schemeClr val="tx1"/>
                </a:solidFill>
              </a:rPr>
              <a:t>المتباينة.</a:t>
            </a:r>
          </a:p>
          <a:p>
            <a:pPr algn="r"/>
            <a:endParaRPr lang="ar-IQ" dirty="0" smtClean="0">
              <a:solidFill>
                <a:schemeClr val="tx1"/>
              </a:solidFill>
            </a:endParaRPr>
          </a:p>
          <a:p>
            <a:pPr algn="r"/>
            <a:r>
              <a:rPr lang="ar-IQ" dirty="0" smtClean="0">
                <a:solidFill>
                  <a:schemeClr val="tx1"/>
                </a:solidFill>
              </a:rPr>
              <a:t>4. وبعد </a:t>
            </a:r>
            <a:r>
              <a:rPr lang="ar-IQ" dirty="0">
                <a:solidFill>
                  <a:schemeClr val="tx1"/>
                </a:solidFill>
              </a:rPr>
              <a:t>هذا يتم القيام بعزل الخلايا التي تم تعديلها بالفعل.</a:t>
            </a:r>
          </a:p>
          <a:p>
            <a:pPr algn="r"/>
            <a:r>
              <a:rPr lang="ar-IQ" dirty="0" smtClean="0">
                <a:solidFill>
                  <a:schemeClr val="tx1"/>
                </a:solidFill>
              </a:rPr>
              <a:t/>
            </a:r>
            <a:br>
              <a:rPr lang="ar-IQ" dirty="0" smtClean="0">
                <a:solidFill>
                  <a:schemeClr val="tx1"/>
                </a:solidFill>
              </a:rPr>
            </a:br>
            <a:endParaRPr lang="ar-IQ" dirty="0">
              <a:solidFill>
                <a:schemeClr val="tx1"/>
              </a:solidFill>
            </a:endParaRPr>
          </a:p>
        </p:txBody>
      </p:sp>
    </p:spTree>
    <p:extLst>
      <p:ext uri="{BB962C8B-B14F-4D97-AF65-F5344CB8AC3E}">
        <p14:creationId xmlns:p14="http://schemas.microsoft.com/office/powerpoint/2010/main" val="133133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1448" y="38555"/>
            <a:ext cx="8928992" cy="6370975"/>
          </a:xfrm>
          <a:prstGeom prst="rect">
            <a:avLst/>
          </a:prstGeom>
        </p:spPr>
        <p:txBody>
          <a:bodyPr wrap="square">
            <a:spAutoFit/>
          </a:bodyPr>
          <a:lstStyle/>
          <a:p>
            <a:pPr fontAlgn="base"/>
            <a:r>
              <a:rPr lang="ar-IQ" b="1" dirty="0"/>
              <a:t>مثال ٤: وصف عيوب استخدام الهندسة الوراثية في النباتات</a:t>
            </a:r>
          </a:p>
          <a:p>
            <a:pPr fontAlgn="base"/>
            <a:r>
              <a:rPr lang="ar-IQ" sz="1600" dirty="0"/>
              <a:t>أيٌّ من الآتي هو أحد عيوب إنتاج المحاصيل المُعدَّلة وراثيًّا؟</a:t>
            </a:r>
          </a:p>
          <a:p>
            <a:pPr fontAlgn="base"/>
            <a:r>
              <a:rPr lang="ar-IQ" sz="1600" dirty="0"/>
              <a:t>فقدت المحاصيل المُعدَّلة وراثيًّا مصداقيتها على نطاق واسع باعتبارها مصدرًا غذائيًّا صالحًا للبشر، ولا يُمكِن إطعامها إلَّا للماشية.</a:t>
            </a:r>
          </a:p>
          <a:p>
            <a:pPr fontAlgn="base"/>
            <a:r>
              <a:rPr lang="ar-IQ" sz="1600" dirty="0"/>
              <a:t>تحتوي المحاصيل المُعدَّلة وراثيًّا عمومًا على كميات من الفيتامينات والمعادن أقل من المحاصيل التي تُزرَع بطريقة طبيعية.</a:t>
            </a:r>
          </a:p>
          <a:p>
            <a:pPr fontAlgn="base"/>
            <a:r>
              <a:rPr lang="ar-IQ" sz="1600" dirty="0"/>
              <a:t>يجب أن تُعالَج المحاصيل المُعدَّلة وراثيًّا بكميات مبيدات حشرية أكثر من المحاصيل العضوية.</a:t>
            </a:r>
          </a:p>
          <a:p>
            <a:pPr fontAlgn="base"/>
            <a:r>
              <a:rPr lang="ar-IQ" sz="1600" dirty="0"/>
              <a:t>تواجه المحاصيل المُعدَّلة وراثيًّا مقاومة من بعض المزارعين، والحملات الدعائية، وبعض الدول التي لا تُرِيد زراعتها</a:t>
            </a:r>
            <a:r>
              <a:rPr lang="ar-IQ" dirty="0"/>
              <a:t>.</a:t>
            </a:r>
          </a:p>
          <a:p>
            <a:pPr fontAlgn="base"/>
            <a:r>
              <a:rPr lang="ar-IQ" sz="1400" b="1" dirty="0"/>
              <a:t>الحل</a:t>
            </a:r>
          </a:p>
          <a:p>
            <a:pPr fontAlgn="base"/>
            <a:r>
              <a:rPr lang="ar-IQ" sz="1400" dirty="0"/>
              <a:t>الهندسة الوراثة هي التعديل الاصطناعي لجينوم أي كائن حي. والجينوم هو كامل </a:t>
            </a:r>
            <a:r>
              <a:rPr lang="en-US" sz="1400" dirty="0"/>
              <a:t>DNA </a:t>
            </a:r>
            <a:r>
              <a:rPr lang="ar-IQ" sz="1400" dirty="0"/>
              <a:t>الموجود في جسم الكائن الحي. من الممكن أن تخضع النباتات، ضمن غيرها من الكائنات الحية الأخرى، للتعديل الوراثي بهدف إكسابها صفات تضيف إليها بعض المزايا، مثل مقاومة الأمراض أو الآفات أو الجفاف؛ كما يمكن أن تُعدل النباتات وراثيًّا، في بعض الحالات، لزيادة قيمتها الغذائية. تستخدم العديد من الدول حول العالم هذه النباتات المُعدَّلة وراثيًّا، لكن ما زال بعض المزارعين ومجموعات أخرى من الأشخاص يشككون في استخدامها.</a:t>
            </a:r>
          </a:p>
          <a:p>
            <a:pPr fontAlgn="base"/>
            <a:r>
              <a:rPr lang="ar-IQ" sz="1400" dirty="0"/>
              <a:t>لنلقِ نظرة على الإجابات المختلفة لنرى أيها يشكل أحد عيوب إنتاج المحاصيل المُعدَّلة وراثيًّا.</a:t>
            </a:r>
          </a:p>
          <a:p>
            <a:pPr fontAlgn="base"/>
            <a:r>
              <a:rPr lang="ar-IQ" sz="1400" dirty="0"/>
              <a:t>في الخيار (أ)، وردت العبارة «فقدت المحاصيل المُعدَّلة وراثيًّا مصداقيتها على نطاق واسع باعتبارها مصدرًا غذائيًّا صالحًا للبشر، ولا يُمكِن إطعامها إلَّا للماشية»، وهي غير دقيقة. حيث تزرع العديد من دول العالم محاصيل مُعدَّلة وراثيًّا للاستهلاك البشري. ووفقًا لمنظمة الصحة العالمية، فقد اجتازت جميع أنواع الأغذية المُعدَّلة وراثيًّا المتوفرة في الوقت الحالي اختبارات السلامة، ولم يظهر أي تأثير لها على صحة الإنسان.</a:t>
            </a:r>
          </a:p>
          <a:p>
            <a:pPr fontAlgn="base"/>
            <a:r>
              <a:rPr lang="ar-IQ" sz="1400" dirty="0"/>
              <a:t>في الخيار (ب)، وردت العبارة «تحتوي المحاصيل المُعدَّلة وراثيًّا عمومًا على كميات من الفيتامينات والمعادن أقل من المحاصيل التي تُزرَع بطريقة طبيعية»، وهي غير دقيقة؛ حيث إنه من الممكن، في بعض الحالات، أن تكون القيمة الغذائية للمحاصيل المُعدَّلة وراثيًّا أكبر؛ وهو ما يعد أحد المميزات الواضحة لإنتاج المحاصيل المُعدَّلة وراثيًّا.</a:t>
            </a:r>
          </a:p>
          <a:p>
            <a:pPr fontAlgn="base"/>
            <a:r>
              <a:rPr lang="ar-IQ" sz="1400" dirty="0"/>
              <a:t>في الخيار (ج)، وردت العبارة «يجب أن تُعالَج المحاصيل المُعدَّلة وراثيًّا بكميات مبيدات حشرية أكثر من المحاصيل العضوية»، وهي غير دقيقة لإمكانية هندسة المحاصيل المُعدَّلة وراثيًّا بحيث تصبح مقاوِمة للآفات، وهو ما يترتب عليه استخدام كميات أقل من المبيدات الحشرية (وهذه إحدى مميزات إنتاج هذه المحاصيل).</a:t>
            </a:r>
          </a:p>
          <a:p>
            <a:pPr fontAlgn="base"/>
            <a:r>
              <a:rPr lang="ar-IQ" sz="1400" dirty="0"/>
              <a:t>وفي الخيار (د)، وردت العبارة «تواجه المحاصيل المُعدَّلة وراثيًّا مقاومة من بعض المزارعين، والحملات الدعائية، وبعض الدول التي لا تُرِيد زراعتها»، وهي صائبة؛ وتعد هذه أحد عيوب إنتاج هذه المحاصيل نظرًا للغموض الذي يحيط بنتائج استخدامها على المدى الطويل، وهو ما أسفر عن رفضها من قبل مجموعات من الأشخاص.</a:t>
            </a:r>
          </a:p>
          <a:p>
            <a:pPr fontAlgn="base"/>
            <a:r>
              <a:rPr lang="ar-IQ" sz="1400" dirty="0"/>
              <a:t>وعليه، فالإجابة الصحيحة هي الخيار (د): تواجه المحاصيل المُعدَّلة وراثيًّا مقاومة من بعض المزارعين، والحملات الدعائية، وبعض الدول التي لا تُرِيد زراعتها.</a:t>
            </a:r>
          </a:p>
          <a:p>
            <a:r>
              <a:rPr lang="ar-IQ" sz="1400" dirty="0" smtClean="0"/>
              <a:t/>
            </a:r>
            <a:br>
              <a:rPr lang="ar-IQ" sz="1400" dirty="0" smtClean="0"/>
            </a:br>
            <a:endParaRPr lang="ar-IQ" sz="1400" dirty="0"/>
          </a:p>
        </p:txBody>
      </p:sp>
    </p:spTree>
    <p:extLst>
      <p:ext uri="{BB962C8B-B14F-4D97-AF65-F5344CB8AC3E}">
        <p14:creationId xmlns:p14="http://schemas.microsoft.com/office/powerpoint/2010/main" val="243156381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1534</TotalTime>
  <Words>1221</Words>
  <Application>Microsoft Office PowerPoint</Application>
  <PresentationFormat>عرض على الشاشة (3:4)‏</PresentationFormat>
  <Paragraphs>79</Paragraphs>
  <Slides>9</Slides>
  <Notes>1</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ما هي الهندسة الوراثية</vt:lpstr>
      <vt:lpstr>عرض تقديمي في PowerPoint</vt:lpstr>
      <vt:lpstr>الهندسة الوراثية في المجال الزراعي </vt:lpstr>
      <vt:lpstr>ومن تطبيقات الهندسة الوراثية في النبات ما يلي:</vt:lpstr>
      <vt:lpstr>سلبيات الهندسة الوراثية</vt:lpstr>
      <vt:lpstr>عرض تقديمي في PowerPoint</vt:lpstr>
      <vt:lpstr>عرض تقديمي في PowerPoint</vt:lpstr>
      <vt:lpstr>كيفية إجراء الهندسة الوراثية </vt:lpstr>
      <vt:lpstr>عرض تقديمي في PowerPoint</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 هي الهندسة الوراثية</dc:title>
  <dc:creator>asus-</dc:creator>
  <cp:lastModifiedBy>asus-</cp:lastModifiedBy>
  <cp:revision>23</cp:revision>
  <dcterms:created xsi:type="dcterms:W3CDTF">2023-06-16T05:40:56Z</dcterms:created>
  <dcterms:modified xsi:type="dcterms:W3CDTF">2023-06-17T08:34:11Z</dcterms:modified>
</cp:coreProperties>
</file>